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113"/>
  </p:notesMasterIdLst>
  <p:handoutMasterIdLst>
    <p:handoutMasterId r:id="rId114"/>
  </p:handoutMasterIdLst>
  <p:sldIdLst>
    <p:sldId id="256" r:id="rId7"/>
    <p:sldId id="257" r:id="rId8"/>
    <p:sldId id="364" r:id="rId9"/>
    <p:sldId id="358" r:id="rId10"/>
    <p:sldId id="365" r:id="rId11"/>
    <p:sldId id="342" r:id="rId12"/>
    <p:sldId id="366" r:id="rId13"/>
    <p:sldId id="367" r:id="rId14"/>
    <p:sldId id="272" r:id="rId15"/>
    <p:sldId id="378" r:id="rId16"/>
    <p:sldId id="371" r:id="rId17"/>
    <p:sldId id="377" r:id="rId18"/>
    <p:sldId id="372" r:id="rId19"/>
    <p:sldId id="380" r:id="rId20"/>
    <p:sldId id="383" r:id="rId21"/>
    <p:sldId id="381" r:id="rId22"/>
    <p:sldId id="382" r:id="rId23"/>
    <p:sldId id="385" r:id="rId24"/>
    <p:sldId id="387" r:id="rId25"/>
    <p:sldId id="386" r:id="rId26"/>
    <p:sldId id="388" r:id="rId27"/>
    <p:sldId id="389" r:id="rId28"/>
    <p:sldId id="373" r:id="rId29"/>
    <p:sldId id="392" r:id="rId30"/>
    <p:sldId id="374" r:id="rId31"/>
    <p:sldId id="390" r:id="rId32"/>
    <p:sldId id="393" r:id="rId33"/>
    <p:sldId id="391" r:id="rId34"/>
    <p:sldId id="394" r:id="rId35"/>
    <p:sldId id="375" r:id="rId36"/>
    <p:sldId id="376" r:id="rId37"/>
    <p:sldId id="368" r:id="rId38"/>
    <p:sldId id="404" r:id="rId39"/>
    <p:sldId id="399" r:id="rId40"/>
    <p:sldId id="405" r:id="rId41"/>
    <p:sldId id="400" r:id="rId42"/>
    <p:sldId id="411" r:id="rId43"/>
    <p:sldId id="412" r:id="rId44"/>
    <p:sldId id="413" r:id="rId45"/>
    <p:sldId id="401" r:id="rId46"/>
    <p:sldId id="410" r:id="rId47"/>
    <p:sldId id="402" r:id="rId48"/>
    <p:sldId id="406" r:id="rId49"/>
    <p:sldId id="407" r:id="rId50"/>
    <p:sldId id="408" r:id="rId51"/>
    <p:sldId id="409" r:id="rId52"/>
    <p:sldId id="403" r:id="rId53"/>
    <p:sldId id="414" r:id="rId54"/>
    <p:sldId id="369" r:id="rId55"/>
    <p:sldId id="420" r:id="rId56"/>
    <p:sldId id="415" r:id="rId57"/>
    <p:sldId id="421" r:id="rId58"/>
    <p:sldId id="416" r:id="rId59"/>
    <p:sldId id="422" r:id="rId60"/>
    <p:sldId id="423" r:id="rId61"/>
    <p:sldId id="424" r:id="rId62"/>
    <p:sldId id="417" r:id="rId63"/>
    <p:sldId id="425" r:id="rId64"/>
    <p:sldId id="418" r:id="rId65"/>
    <p:sldId id="426" r:id="rId66"/>
    <p:sldId id="427" r:id="rId67"/>
    <p:sldId id="428" r:id="rId68"/>
    <p:sldId id="429" r:id="rId69"/>
    <p:sldId id="419" r:id="rId70"/>
    <p:sldId id="396" r:id="rId71"/>
    <p:sldId id="435" r:id="rId72"/>
    <p:sldId id="463" r:id="rId73"/>
    <p:sldId id="436" r:id="rId74"/>
    <p:sldId id="464" r:id="rId75"/>
    <p:sldId id="437" r:id="rId76"/>
    <p:sldId id="458" r:id="rId77"/>
    <p:sldId id="465" r:id="rId78"/>
    <p:sldId id="466" r:id="rId79"/>
    <p:sldId id="467" r:id="rId80"/>
    <p:sldId id="438" r:id="rId81"/>
    <p:sldId id="459" r:id="rId82"/>
    <p:sldId id="439" r:id="rId83"/>
    <p:sldId id="460" r:id="rId84"/>
    <p:sldId id="440" r:id="rId85"/>
    <p:sldId id="441" r:id="rId86"/>
    <p:sldId id="370" r:id="rId87"/>
    <p:sldId id="448" r:id="rId88"/>
    <p:sldId id="430" r:id="rId89"/>
    <p:sldId id="449" r:id="rId90"/>
    <p:sldId id="431" r:id="rId91"/>
    <p:sldId id="457" r:id="rId92"/>
    <p:sldId id="432" r:id="rId93"/>
    <p:sldId id="462" r:id="rId94"/>
    <p:sldId id="433" r:id="rId95"/>
    <p:sldId id="461" r:id="rId96"/>
    <p:sldId id="434" r:id="rId97"/>
    <p:sldId id="397" r:id="rId98"/>
    <p:sldId id="442" r:id="rId99"/>
    <p:sldId id="450" r:id="rId100"/>
    <p:sldId id="443" r:id="rId101"/>
    <p:sldId id="451" r:id="rId102"/>
    <p:sldId id="444" r:id="rId103"/>
    <p:sldId id="452" r:id="rId104"/>
    <p:sldId id="454" r:id="rId105"/>
    <p:sldId id="453" r:id="rId106"/>
    <p:sldId id="445" r:id="rId107"/>
    <p:sldId id="455" r:id="rId108"/>
    <p:sldId id="446" r:id="rId109"/>
    <p:sldId id="456" r:id="rId110"/>
    <p:sldId id="447" r:id="rId111"/>
    <p:sldId id="398" r:id="rId112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81726" autoAdjust="0"/>
  </p:normalViewPr>
  <p:slideViewPr>
    <p:cSldViewPr snapToGrid="0">
      <p:cViewPr>
        <p:scale>
          <a:sx n="75" d="100"/>
          <a:sy n="75" d="100"/>
        </p:scale>
        <p:origin x="-384" y="-1056"/>
      </p:cViewPr>
      <p:guideLst>
        <p:guide orient="horz" pos="894"/>
        <p:guide pos="9120"/>
      </p:guideLst>
    </p:cSldViewPr>
  </p:slideViewPr>
  <p:outlineViewPr>
    <p:cViewPr>
      <p:scale>
        <a:sx n="33" d="100"/>
        <a:sy n="33" d="100"/>
      </p:scale>
      <p:origin x="0" y="35688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00" Type="http://schemas.openxmlformats.org/officeDocument/2006/relationships/slide" Target="slides/slide94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7/6/16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7/6/16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1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5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17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55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Jeferson</a:t>
            </a:r>
            <a:r>
              <a:rPr lang="en-US" dirty="0" smtClean="0"/>
              <a:t> Carlos @ https://</a:t>
            </a:r>
            <a:r>
              <a:rPr lang="en-US" dirty="0" err="1" smtClean="0"/>
              <a:t>flic.kr</a:t>
            </a:r>
            <a:r>
              <a:rPr lang="en-US" dirty="0" smtClean="0"/>
              <a:t>/p/f7KDsW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Nullfy</a:t>
            </a:r>
            <a:r>
              <a:rPr lang="en-US" dirty="0" smtClean="0"/>
              <a:t> from </a:t>
            </a:r>
            <a:r>
              <a:rPr lang="en-US" dirty="0" err="1" smtClean="0"/>
              <a:t>Nullfy.com</a:t>
            </a:r>
            <a:r>
              <a:rPr lang="en-US" dirty="0" smtClean="0"/>
              <a:t>!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/p/qC7Qhn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2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dirty="0" err="1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01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 Parker @ 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smtClean="0"/>
              <a:t>oLXRTD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Boldrini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/p/7wo8dk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dirty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 me tell who I think you are and for whom this content has been designed.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Andrea Kirby</a:t>
            </a:r>
            <a:r>
              <a:rPr lang="en-US" baseline="0" dirty="0" smtClean="0"/>
              <a:t> @ https://</a:t>
            </a:r>
            <a:r>
              <a:rPr lang="en-US" baseline="0" dirty="0" err="1" smtClean="0"/>
              <a:t>flic.kr</a:t>
            </a:r>
            <a:r>
              <a:rPr lang="en-US" baseline="0" smtClean="0"/>
              <a:t>/p/9h1bLJ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5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general schedule of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general schedule of the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7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davidd</a:t>
            </a:r>
            <a:r>
              <a:rPr lang="en-US" baseline="0" dirty="0" smtClean="0"/>
              <a:t> @ </a:t>
            </a:r>
            <a:r>
              <a:rPr lang="en-US" dirty="0" smtClean="0"/>
              <a:t>https://</a:t>
            </a:r>
            <a:r>
              <a:rPr lang="en-US" dirty="0" err="1" smtClean="0"/>
              <a:t>flic.kr</a:t>
            </a:r>
            <a:r>
              <a:rPr lang="en-US" dirty="0" smtClean="0"/>
              <a:t>/p/DyTeW1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9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83230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336392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6589847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prstGeom prst="rect">
            <a:avLst/>
          </a:prstGeo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2712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  <p:sldLayoutId id="2147483871" r:id="rId14"/>
    <p:sldLayoutId id="2147483872" r:id="rId15"/>
    <p:sldLayoutId id="2147483873" r:id="rId16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9" r:id="rId9"/>
    <p:sldLayoutId id="2147483870" r:id="rId10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Dungeons and Testing Dragons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Temple of the Golden Cobra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2399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Stub and Mock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6093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7105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824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8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057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84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07478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214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52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Word: let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let to define a memoized helper method. The value will be cached</a:t>
            </a:r>
          </a:p>
          <a:p>
            <a:r>
              <a:rPr lang="en-US" dirty="0"/>
              <a:t>across multiple calls in the same example but not across examples.</a:t>
            </a:r>
          </a:p>
          <a:p>
            <a:endParaRPr lang="en-US" dirty="0"/>
          </a:p>
          <a:p>
            <a:r>
              <a:rPr lang="en-US" dirty="0"/>
              <a:t>Note that let is lazy-evaluated: it is not evaluated until the first time</a:t>
            </a:r>
          </a:p>
          <a:p>
            <a:r>
              <a:rPr lang="en-US" dirty="0"/>
              <a:t>the method it defines is invoked. You can use let! to force the method's</a:t>
            </a:r>
          </a:p>
          <a:p>
            <a:r>
              <a:rPr lang="en-US" dirty="0"/>
              <a:t>invocation before each example.</a:t>
            </a:r>
          </a:p>
        </p:txBody>
      </p:sp>
    </p:spTree>
    <p:extLst>
      <p:ext uri="{BB962C8B-B14F-4D97-AF65-F5344CB8AC3E}">
        <p14:creationId xmlns:p14="http://schemas.microsoft.com/office/powerpoint/2010/main" val="202356037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Diagramming the let Helper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'ark::default' do</a:t>
            </a:r>
          </a:p>
          <a:p>
            <a:r>
              <a:rPr lang="en-US" dirty="0"/>
              <a:t>  context 'when no attributes </a:t>
            </a:r>
            <a:r>
              <a:rPr lang="en-US" dirty="0" smtClean="0"/>
              <a:t>are ...</a:t>
            </a:r>
          </a:p>
          <a:p>
            <a:r>
              <a:rPr lang="en-US" dirty="0"/>
              <a:t> </a:t>
            </a:r>
            <a:r>
              <a:rPr lang="en-US" dirty="0" smtClean="0"/>
              <a:t>   let(:</a:t>
            </a:r>
            <a:r>
              <a:rPr lang="en-US" dirty="0" err="1" smtClean="0"/>
              <a:t>chef_run</a:t>
            </a:r>
            <a:r>
              <a:rPr lang="en-US" dirty="0" smtClean="0"/>
              <a:t>) do</a:t>
            </a:r>
          </a:p>
          <a:p>
            <a:r>
              <a:rPr lang="en-US" dirty="0" smtClean="0"/>
              <a:t>      </a:t>
            </a:r>
            <a:r>
              <a:rPr lang="en-US" dirty="0"/>
              <a:t>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runner</a:t>
            </a:r>
            <a:endParaRPr lang="en-US" dirty="0"/>
          </a:p>
          <a:p>
            <a:r>
              <a:rPr lang="en-US" dirty="0"/>
              <a:t>    end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'installs necessary packages' do</a:t>
            </a:r>
          </a:p>
          <a:p>
            <a:r>
              <a:rPr lang="en-US" dirty="0"/>
              <a:t>      expect(</a:t>
            </a:r>
            <a:r>
              <a:rPr lang="en-US" dirty="0" err="1"/>
              <a:t>chef_run</a:t>
            </a:r>
            <a:r>
              <a:rPr lang="en-US" dirty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expect(</a:t>
            </a:r>
            <a:r>
              <a:rPr lang="en-US" dirty="0" err="1" smtClean="0"/>
              <a:t>chef_run</a:t>
            </a:r>
            <a:r>
              <a:rPr lang="en-US" dirty="0" smtClean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end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"does not install the </a:t>
            </a:r>
            <a:r>
              <a:rPr lang="en-US" dirty="0" err="1"/>
              <a:t>gcc</a:t>
            </a:r>
            <a:r>
              <a:rPr lang="en-US" dirty="0"/>
              <a:t>-</a:t>
            </a:r>
            <a:r>
              <a:rPr lang="en-US" dirty="0" smtClean="0"/>
              <a:t>c+...</a:t>
            </a:r>
          </a:p>
          <a:p>
            <a:r>
              <a:rPr lang="en-US" dirty="0"/>
              <a:t> </a:t>
            </a:r>
            <a:r>
              <a:rPr lang="en-US" dirty="0" smtClean="0"/>
              <a:t>     expect</a:t>
            </a:r>
            <a:r>
              <a:rPr lang="en-US" dirty="0"/>
              <a:t>(</a:t>
            </a:r>
            <a:r>
              <a:rPr lang="en-US" dirty="0" err="1"/>
              <a:t>chef_run</a:t>
            </a:r>
            <a:r>
              <a:rPr lang="en-US" dirty="0"/>
              <a:t>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 smtClean="0"/>
              <a:t>insta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/>
              <a:t>    end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let is a </a:t>
            </a:r>
            <a:r>
              <a:rPr lang="en-US" dirty="0" err="1" smtClean="0"/>
              <a:t>RSpec</a:t>
            </a:r>
            <a:r>
              <a:rPr lang="en-US" dirty="0" smtClean="0"/>
              <a:t> helper method</a:t>
            </a:r>
          </a:p>
          <a:p>
            <a:pPr marL="514350" indent="-514350">
              <a:buAutoNum type="arabicPeriod"/>
            </a:pPr>
            <a:r>
              <a:rPr lang="en-US" dirty="0" smtClean="0"/>
              <a:t>Ruby Symbol</a:t>
            </a:r>
          </a:p>
          <a:p>
            <a:pPr marL="514350" indent="-514350">
              <a:buAutoNum type="arabicPeriod"/>
            </a:pPr>
            <a:r>
              <a:rPr lang="en-US" dirty="0" smtClean="0"/>
              <a:t>Code Block</a:t>
            </a:r>
          </a:p>
          <a:p>
            <a:pPr marL="514350" indent="-514350">
              <a:buAutoNum type="arabicPeriod"/>
            </a:pPr>
            <a:r>
              <a:rPr lang="en-US" dirty="0" smtClean="0"/>
              <a:t>Invocation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5712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the Helper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'ark::default' do</a:t>
            </a:r>
          </a:p>
          <a:p>
            <a:r>
              <a:rPr lang="en-US" dirty="0"/>
              <a:t>  context 'when no attributes </a:t>
            </a:r>
            <a:r>
              <a:rPr lang="en-US" dirty="0" smtClean="0"/>
              <a:t>are ...</a:t>
            </a:r>
          </a:p>
          <a:p>
            <a:r>
              <a:rPr lang="en-US" dirty="0"/>
              <a:t> </a:t>
            </a:r>
            <a:r>
              <a:rPr lang="en-US" dirty="0" smtClean="0"/>
              <a:t>   let(:</a:t>
            </a:r>
            <a:r>
              <a:rPr lang="en-US" dirty="0" err="1" smtClean="0"/>
              <a:t>chef_run</a:t>
            </a:r>
            <a:r>
              <a:rPr lang="en-US" dirty="0" smtClean="0"/>
              <a:t>) do</a:t>
            </a:r>
          </a:p>
          <a:p>
            <a:r>
              <a:rPr lang="en-US" dirty="0" smtClean="0"/>
              <a:t>      </a:t>
            </a:r>
            <a:r>
              <a:rPr lang="en-US" dirty="0"/>
              <a:t>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runner</a:t>
            </a:r>
            <a:endParaRPr lang="en-US" dirty="0"/>
          </a:p>
          <a:p>
            <a:r>
              <a:rPr lang="en-US" dirty="0"/>
              <a:t>    end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'installs necessary packages' do</a:t>
            </a:r>
          </a:p>
          <a:p>
            <a:r>
              <a:rPr lang="en-US" dirty="0"/>
              <a:t>      expect(</a:t>
            </a:r>
            <a:r>
              <a:rPr lang="en-US" dirty="0" err="1"/>
              <a:t>chef_run</a:t>
            </a:r>
            <a:r>
              <a:rPr lang="en-US" dirty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expect(</a:t>
            </a:r>
            <a:r>
              <a:rPr lang="en-US" dirty="0" err="1" smtClean="0"/>
              <a:t>chef_run</a:t>
            </a:r>
            <a:r>
              <a:rPr lang="en-US" dirty="0" smtClean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end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"does not install the </a:t>
            </a:r>
            <a:r>
              <a:rPr lang="en-US" dirty="0" err="1"/>
              <a:t>gcc</a:t>
            </a:r>
            <a:r>
              <a:rPr lang="en-US" dirty="0"/>
              <a:t>-</a:t>
            </a:r>
            <a:r>
              <a:rPr lang="en-US" dirty="0" smtClean="0"/>
              <a:t>c+...</a:t>
            </a:r>
          </a:p>
          <a:p>
            <a:r>
              <a:rPr lang="en-US" dirty="0"/>
              <a:t> </a:t>
            </a:r>
            <a:r>
              <a:rPr lang="en-US" dirty="0" smtClean="0"/>
              <a:t>     expect</a:t>
            </a:r>
            <a:r>
              <a:rPr lang="en-US" dirty="0"/>
              <a:t>(</a:t>
            </a:r>
            <a:r>
              <a:rPr lang="en-US" dirty="0" err="1"/>
              <a:t>chef_run</a:t>
            </a:r>
            <a:r>
              <a:rPr lang="en-US" dirty="0"/>
              <a:t>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 smtClean="0"/>
              <a:t>insta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/>
              <a:t>    end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chef_run</a:t>
            </a:r>
            <a:r>
              <a:rPr lang="en-US" dirty="0" smtClean="0"/>
              <a:t> sends a message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RSpec</a:t>
            </a:r>
            <a:r>
              <a:rPr lang="en-US" dirty="0"/>
              <a:t> </a:t>
            </a:r>
            <a:r>
              <a:rPr lang="en-US" dirty="0" smtClean="0"/>
              <a:t>invokes the contents of the block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RSpec</a:t>
            </a:r>
            <a:r>
              <a:rPr lang="en-US" dirty="0" smtClean="0"/>
              <a:t> stores the contents of the execution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chef_run</a:t>
            </a:r>
            <a:r>
              <a:rPr lang="en-US" dirty="0" smtClean="0"/>
              <a:t> sends a message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RSpec</a:t>
            </a:r>
            <a:r>
              <a:rPr lang="en-US" dirty="0" smtClean="0"/>
              <a:t> retrieves the stored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920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Cached Within each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'ark::default' do</a:t>
            </a:r>
          </a:p>
          <a:p>
            <a:r>
              <a:rPr lang="en-US" dirty="0"/>
              <a:t>  context 'when no attributes </a:t>
            </a:r>
            <a:r>
              <a:rPr lang="en-US" dirty="0" smtClean="0"/>
              <a:t>are ...</a:t>
            </a:r>
          </a:p>
          <a:p>
            <a:r>
              <a:rPr lang="en-US" dirty="0"/>
              <a:t> </a:t>
            </a:r>
            <a:r>
              <a:rPr lang="en-US" dirty="0" smtClean="0"/>
              <a:t>   let(:</a:t>
            </a:r>
            <a:r>
              <a:rPr lang="en-US" dirty="0" err="1" smtClean="0"/>
              <a:t>chef_run</a:t>
            </a:r>
            <a:r>
              <a:rPr lang="en-US" dirty="0" smtClean="0"/>
              <a:t>) do</a:t>
            </a:r>
          </a:p>
          <a:p>
            <a:r>
              <a:rPr lang="en-US" dirty="0" smtClean="0"/>
              <a:t>      </a:t>
            </a:r>
            <a:r>
              <a:rPr lang="en-US" dirty="0"/>
              <a:t>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runner</a:t>
            </a:r>
            <a:endParaRPr lang="en-US" dirty="0"/>
          </a:p>
          <a:p>
            <a:r>
              <a:rPr lang="en-US" dirty="0"/>
              <a:t>    end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'installs necessary packages' do</a:t>
            </a:r>
          </a:p>
          <a:p>
            <a:r>
              <a:rPr lang="en-US" dirty="0"/>
              <a:t>      expect(</a:t>
            </a:r>
            <a:r>
              <a:rPr lang="en-US" dirty="0" err="1"/>
              <a:t>chef_run</a:t>
            </a:r>
            <a:r>
              <a:rPr lang="en-US" dirty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expect(</a:t>
            </a:r>
            <a:r>
              <a:rPr lang="en-US" dirty="0" err="1" smtClean="0"/>
              <a:t>chef_run</a:t>
            </a:r>
            <a:r>
              <a:rPr lang="en-US" dirty="0" smtClean="0"/>
              <a:t>).to </a:t>
            </a:r>
            <a:r>
              <a:rPr lang="en-US" dirty="0" err="1" smtClean="0"/>
              <a:t>install_p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end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it </a:t>
            </a:r>
            <a:r>
              <a:rPr lang="en-US" dirty="0"/>
              <a:t>"does not install the </a:t>
            </a:r>
            <a:r>
              <a:rPr lang="en-US" dirty="0" err="1"/>
              <a:t>gcc</a:t>
            </a:r>
            <a:r>
              <a:rPr lang="en-US" dirty="0"/>
              <a:t>-</a:t>
            </a:r>
            <a:r>
              <a:rPr lang="en-US" dirty="0" smtClean="0"/>
              <a:t>c+...</a:t>
            </a:r>
          </a:p>
          <a:p>
            <a:r>
              <a:rPr lang="en-US" dirty="0"/>
              <a:t> </a:t>
            </a:r>
            <a:r>
              <a:rPr lang="en-US" dirty="0" smtClean="0"/>
              <a:t>     expect</a:t>
            </a:r>
            <a:r>
              <a:rPr lang="en-US" dirty="0"/>
              <a:t>(</a:t>
            </a:r>
            <a:r>
              <a:rPr lang="en-US" dirty="0" err="1"/>
              <a:t>chef_run</a:t>
            </a:r>
            <a:r>
              <a:rPr lang="en-US" dirty="0"/>
              <a:t>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 smtClean="0"/>
              <a:t>insta</a:t>
            </a:r>
            <a:r>
              <a:rPr lang="en-US" dirty="0" smtClean="0"/>
              <a:t>...</a:t>
            </a:r>
            <a:endParaRPr lang="en-US" dirty="0"/>
          </a:p>
          <a:p>
            <a:r>
              <a:rPr lang="en-US" dirty="0"/>
              <a:t>    end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chef_run</a:t>
            </a:r>
            <a:r>
              <a:rPr lang="en-US" dirty="0" smtClean="0"/>
              <a:t> is loaded and stored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chef_run</a:t>
            </a:r>
            <a:r>
              <a:rPr lang="en-US" dirty="0" smtClean="0"/>
              <a:t> uses the stored invocation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chef_run</a:t>
            </a:r>
            <a:r>
              <a:rPr lang="en-US" dirty="0" smtClean="0"/>
              <a:t> is loaded and stored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219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chef_run</a:t>
            </a:r>
            <a:r>
              <a:rPr lang="en-US" dirty="0" smtClean="0"/>
              <a:t> with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describe 'ark::default' do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  context </a:t>
            </a:r>
            <a:r>
              <a:rPr lang="en-US" dirty="0"/>
              <a:t>'when no attributes are specified, on </a:t>
            </a:r>
            <a:r>
              <a:rPr lang="en-US" dirty="0" err="1"/>
              <a:t>CentOS'</a:t>
            </a:r>
            <a:r>
              <a:rPr lang="en-US" dirty="0"/>
              <a:t> do</a:t>
            </a:r>
          </a:p>
          <a:p>
            <a:pPr>
              <a:lnSpc>
                <a:spcPct val="90000"/>
              </a:lnSpc>
            </a:pPr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pPr>
              <a:lnSpc>
                <a:spcPct val="90000"/>
              </a:lnSpc>
            </a:pPr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r>
              <a:rPr lang="en-US" dirty="0"/>
              <a:t>({ platform: 'centos', </a:t>
            </a:r>
          </a:p>
          <a:p>
            <a:pPr>
              <a:lnSpc>
                <a:spcPct val="90000"/>
              </a:lnSpc>
            </a:pPr>
            <a:r>
              <a:rPr lang="en-US" dirty="0"/>
              <a:t>                                           version: '6.7' })</a:t>
            </a:r>
          </a:p>
          <a:p>
            <a:pPr>
              <a:lnSpc>
                <a:spcPct val="90000"/>
              </a:lnSpc>
            </a:pPr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    end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    </a:t>
            </a:r>
            <a:r>
              <a:rPr lang="en-US" dirty="0"/>
              <a:t># ... </a:t>
            </a:r>
            <a:r>
              <a:rPr lang="en-US" dirty="0" smtClean="0"/>
              <a:t>EXAMPLES WITHIN CONTEXT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  end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292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let to Create Clearer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describe 'ark::default' do</a:t>
            </a:r>
          </a:p>
          <a:p>
            <a:pPr>
              <a:lnSpc>
                <a:spcPct val="90000"/>
              </a:lnSpc>
            </a:pPr>
            <a:r>
              <a:rPr lang="en-US" dirty="0"/>
              <a:t>  context 'when no attributes are specified, on </a:t>
            </a:r>
            <a:r>
              <a:rPr lang="en-US" dirty="0" err="1"/>
              <a:t>CentOS'</a:t>
            </a:r>
            <a:r>
              <a:rPr lang="en-US" dirty="0"/>
              <a:t> do</a:t>
            </a:r>
          </a:p>
          <a:p>
            <a:pPr>
              <a:lnSpc>
                <a:spcPct val="90000"/>
              </a:lnSpc>
            </a:pPr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pPr>
              <a:lnSpc>
                <a:spcPct val="90000"/>
              </a:lnSpc>
            </a:pPr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r>
              <a:rPr lang="en-US" dirty="0" smtClean="0"/>
              <a:t>(</a:t>
            </a:r>
            <a:r>
              <a:rPr lang="en-US" dirty="0" err="1" smtClean="0"/>
              <a:t>node_attributes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dirty="0"/>
              <a:t>    </a:t>
            </a:r>
            <a:r>
              <a:rPr lang="en-US" dirty="0" smtClean="0"/>
              <a:t>end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    let(:</a:t>
            </a:r>
            <a:r>
              <a:rPr lang="en-US" dirty="0" err="1" smtClean="0"/>
              <a:t>node_attributes</a:t>
            </a:r>
            <a:r>
              <a:rPr lang="en-US" dirty="0" smtClean="0"/>
              <a:t>) do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{ platform: 'centos', </a:t>
            </a:r>
            <a:r>
              <a:rPr lang="en-US" dirty="0" smtClean="0"/>
              <a:t>version</a:t>
            </a:r>
            <a:r>
              <a:rPr lang="en-US" dirty="0"/>
              <a:t>: '6.7' </a:t>
            </a:r>
            <a:r>
              <a:rPr lang="en-US" dirty="0" smtClean="0"/>
              <a:t>}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   end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   # ... </a:t>
            </a:r>
            <a:r>
              <a:rPr lang="en-US" dirty="0" smtClean="0"/>
              <a:t>EXAMPLES </a:t>
            </a:r>
            <a:r>
              <a:rPr lang="en-US" dirty="0"/>
              <a:t>WITHIN CONTEXT</a:t>
            </a:r>
          </a:p>
          <a:p>
            <a:pPr>
              <a:lnSpc>
                <a:spcPct val="90000"/>
              </a:lnSpc>
            </a:pPr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0713" y="2827239"/>
            <a:ext cx="14927262" cy="5570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1430" y="4708082"/>
            <a:ext cx="14925911" cy="15637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21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Franklin Webber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471693" cy="5647641"/>
          </a:xfrm>
        </p:spPr>
        <p:txBody>
          <a:bodyPr/>
          <a:lstStyle/>
          <a:p>
            <a:r>
              <a:rPr lang="en-US" sz="2800" dirty="0" smtClean="0"/>
              <a:t>US Army - Radio/COMSEC Repairer (35E)</a:t>
            </a:r>
          </a:p>
          <a:p>
            <a:r>
              <a:rPr lang="en-US" sz="2800" dirty="0" smtClean="0"/>
              <a:t>Tech Support </a:t>
            </a:r>
          </a:p>
          <a:p>
            <a:r>
              <a:rPr lang="en-US" sz="2800" dirty="0" smtClean="0"/>
              <a:t>Quality Assurance </a:t>
            </a:r>
          </a:p>
          <a:p>
            <a:r>
              <a:rPr lang="en-US" sz="2800" dirty="0" smtClean="0"/>
              <a:t>Software Developer Eng. in Test</a:t>
            </a:r>
          </a:p>
          <a:p>
            <a:r>
              <a:rPr lang="en-US" sz="2800" dirty="0" smtClean="0"/>
              <a:t>Software Developer</a:t>
            </a:r>
          </a:p>
          <a:p>
            <a:r>
              <a:rPr lang="en-US" sz="2800" dirty="0" smtClean="0"/>
              <a:t>Instructor / Trainer</a:t>
            </a:r>
          </a:p>
        </p:txBody>
      </p:sp>
      <p:pic>
        <p:nvPicPr>
          <p:cNvPr id="6" name="Picture 5" descr="Gencon 24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5002" r="16410" b="8201"/>
          <a:stretch/>
        </p:blipFill>
        <p:spPr>
          <a:xfrm>
            <a:off x="8088310" y="1136211"/>
            <a:ext cx="7754083" cy="6349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Training and Technical Content Lead</a:t>
            </a:r>
          </a:p>
        </p:txBody>
      </p:sp>
    </p:spTree>
    <p:extLst>
      <p:ext uri="{BB962C8B-B14F-4D97-AF65-F5344CB8AC3E}">
        <p14:creationId xmlns:p14="http://schemas.microsoft.com/office/powerpoint/2010/main" val="7962820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let for each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describe 'ark::default' do</a:t>
            </a:r>
          </a:p>
          <a:p>
            <a:r>
              <a:rPr lang="en-US" dirty="0"/>
              <a:t>  context 'when no attributes are specified, on an </a:t>
            </a:r>
            <a:r>
              <a:rPr lang="en-US" dirty="0" err="1" smtClean="0"/>
              <a:t>unspe</a:t>
            </a:r>
            <a:r>
              <a:rPr lang="en-US" dirty="0" smtClean="0"/>
              <a:t>...</a:t>
            </a:r>
            <a:r>
              <a:rPr lang="en-US" dirty="0" err="1" smtClean="0"/>
              <a:t>orm</a:t>
            </a:r>
            <a:r>
              <a:rPr lang="en-US" dirty="0"/>
              <a:t>' do</a:t>
            </a:r>
          </a:p>
          <a:p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    # ... EXAMPLES WITHIN CONTEXT</a:t>
            </a:r>
          </a:p>
          <a:p>
            <a:r>
              <a:rPr lang="en-US" dirty="0"/>
              <a:t> </a:t>
            </a:r>
            <a:r>
              <a:rPr lang="en-US" dirty="0" smtClean="0"/>
              <a:t> end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context </a:t>
            </a:r>
            <a:r>
              <a:rPr lang="en-US" dirty="0"/>
              <a:t>'when no attributes are specified, on </a:t>
            </a:r>
            <a:r>
              <a:rPr lang="en-US" dirty="0" err="1"/>
              <a:t>CentOS'</a:t>
            </a:r>
            <a:r>
              <a:rPr lang="en-US" dirty="0"/>
              <a:t> do</a:t>
            </a:r>
          </a:p>
          <a:p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r>
              <a:rPr lang="en-US" dirty="0" smtClean="0"/>
              <a:t>(platform</a:t>
            </a:r>
            <a:r>
              <a:rPr lang="en-US" dirty="0"/>
              <a:t>: 'centos'</a:t>
            </a:r>
            <a:r>
              <a:rPr lang="en-US" dirty="0" smtClean="0"/>
              <a:t>, version: ...)</a:t>
            </a:r>
          </a:p>
          <a:p>
            <a:r>
              <a:rPr lang="en-US" dirty="0" smtClean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smtClean="0"/>
              <a:t>end</a:t>
            </a:r>
          </a:p>
          <a:p>
            <a:r>
              <a:rPr lang="en-US" dirty="0"/>
              <a:t> </a:t>
            </a:r>
            <a:r>
              <a:rPr lang="en-US" dirty="0" smtClean="0"/>
              <a:t>   # ... EXAMPLES WITHIN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763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Overriding a let in a Child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describe 'ark::default' do</a:t>
            </a:r>
          </a:p>
          <a:p>
            <a:r>
              <a:rPr lang="en-US" dirty="0" smtClean="0"/>
              <a:t>  let</a:t>
            </a:r>
            <a:r>
              <a:rPr lang="en-US" dirty="0"/>
              <a:t>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r>
              <a:rPr lang="en-US" dirty="0" smtClean="0"/>
              <a:t>    runner </a:t>
            </a:r>
            <a:r>
              <a:rPr lang="en-US" dirty="0"/>
              <a:t>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 smtClean="0"/>
              <a:t>SoloRunner.new</a:t>
            </a:r>
            <a:r>
              <a:rPr lang="en-US" dirty="0" smtClean="0"/>
              <a:t>(</a:t>
            </a:r>
            <a:r>
              <a:rPr lang="en-US" dirty="0" err="1" smtClean="0"/>
              <a:t>node_attributes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    </a:t>
            </a:r>
            <a:r>
              <a:rPr lang="en-US" dirty="0" err="1" smtClean="0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end</a:t>
            </a:r>
          </a:p>
          <a:p>
            <a:endParaRPr lang="en-US" dirty="0"/>
          </a:p>
          <a:p>
            <a:r>
              <a:rPr lang="en-US" dirty="0" smtClean="0"/>
              <a:t>  let(:</a:t>
            </a:r>
            <a:r>
              <a:rPr lang="en-US" dirty="0" err="1" smtClean="0"/>
              <a:t>node_attributes</a:t>
            </a:r>
            <a:r>
              <a:rPr lang="en-US" dirty="0" smtClean="0"/>
              <a:t>) do</a:t>
            </a:r>
          </a:p>
          <a:p>
            <a:r>
              <a:rPr lang="en-US" dirty="0" smtClean="0"/>
              <a:t>    {}</a:t>
            </a:r>
            <a:endParaRPr lang="en-US" dirty="0"/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context </a:t>
            </a:r>
            <a:r>
              <a:rPr lang="en-US" dirty="0"/>
              <a:t>'when no attributes are specified, on an </a:t>
            </a:r>
            <a:r>
              <a:rPr lang="en-US" dirty="0" err="1" smtClean="0"/>
              <a:t>unspecif</a:t>
            </a:r>
            <a:r>
              <a:rPr lang="en-US" dirty="0" smtClean="0"/>
              <a:t>...</a:t>
            </a:r>
            <a:r>
              <a:rPr lang="en-US" dirty="0" err="1" smtClean="0"/>
              <a:t>orm</a:t>
            </a:r>
            <a:r>
              <a:rPr lang="en-US" dirty="0" smtClean="0"/>
              <a:t>' </a:t>
            </a:r>
            <a:r>
              <a:rPr lang="en-US" dirty="0"/>
              <a:t>do</a:t>
            </a:r>
          </a:p>
          <a:p>
            <a:r>
              <a:rPr lang="en-US" dirty="0" smtClean="0"/>
              <a:t>    # ... EXAMPLES WITHIN CONTEXT</a:t>
            </a:r>
          </a:p>
          <a:p>
            <a:r>
              <a:rPr lang="en-US" dirty="0"/>
              <a:t> </a:t>
            </a:r>
            <a:r>
              <a:rPr lang="en-US" dirty="0" smtClean="0"/>
              <a:t> end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context </a:t>
            </a:r>
            <a:r>
              <a:rPr lang="en-US" dirty="0"/>
              <a:t>'when no attributes are specified, on </a:t>
            </a:r>
            <a:r>
              <a:rPr lang="en-US" dirty="0" err="1"/>
              <a:t>CentOS'</a:t>
            </a:r>
            <a:r>
              <a:rPr lang="en-US" dirty="0"/>
              <a:t> do</a:t>
            </a:r>
          </a:p>
          <a:p>
            <a:r>
              <a:rPr lang="en-US" dirty="0" smtClean="0"/>
              <a:t>    let(:</a:t>
            </a:r>
            <a:r>
              <a:rPr lang="en-US" dirty="0" err="1" smtClean="0"/>
              <a:t>node_attributes</a:t>
            </a:r>
            <a:r>
              <a:rPr lang="en-US" dirty="0" smtClean="0"/>
              <a:t>) do</a:t>
            </a:r>
          </a:p>
          <a:p>
            <a:r>
              <a:rPr lang="en-US" dirty="0" smtClean="0"/>
              <a:t>      { platform: 'centos', version: '6.7' }</a:t>
            </a:r>
          </a:p>
          <a:p>
            <a:r>
              <a:rPr lang="en-US" dirty="0" smtClean="0"/>
              <a:t>    end</a:t>
            </a:r>
          </a:p>
          <a:p>
            <a:r>
              <a:rPr lang="en-US" dirty="0" smtClean="0"/>
              <a:t>    # ... EXAMPLES WITHIN CONTEXT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1430" y="1708897"/>
            <a:ext cx="14925911" cy="28348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4497" y="6477000"/>
            <a:ext cx="14925911" cy="10865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762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Conjure </a:t>
            </a:r>
            <a:r>
              <a:rPr lang="en-US" dirty="0" err="1" smtClean="0"/>
              <a:t>shared_examples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Shared examples let you describe </a:t>
            </a:r>
            <a:r>
              <a:rPr lang="en-US" dirty="0" smtClean="0"/>
              <a:t>behavior </a:t>
            </a:r>
            <a:r>
              <a:rPr lang="en-US" dirty="0"/>
              <a:t>of classes or modules. When declared</a:t>
            </a:r>
            <a:r>
              <a:rPr lang="en-US" dirty="0" smtClean="0"/>
              <a:t>, a </a:t>
            </a:r>
            <a:r>
              <a:rPr lang="en-US" dirty="0"/>
              <a:t>shared group's content is stored. It is only realized in the context </a:t>
            </a:r>
            <a:r>
              <a:rPr lang="en-US" dirty="0" smtClean="0"/>
              <a:t>of another </a:t>
            </a:r>
            <a:r>
              <a:rPr lang="en-US" dirty="0"/>
              <a:t>example group, which provides any context the shared </a:t>
            </a:r>
            <a:r>
              <a:rPr lang="en-US" dirty="0" smtClean="0"/>
              <a:t>group needs to run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93335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1683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Refactor the the Ark's default recipe specification using: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²"/>
            </a:pPr>
            <a:r>
              <a:rPr lang="en-US" sz="3600" b="1" dirty="0"/>
              <a:t>Power Word: let</a:t>
            </a:r>
          </a:p>
          <a:p>
            <a:pPr>
              <a:buFont typeface="Wingdings" charset="2"/>
              <a:buChar char="²"/>
            </a:pPr>
            <a:r>
              <a:rPr lang="en-US" sz="3600" b="1" dirty="0"/>
              <a:t>Conjure: </a:t>
            </a:r>
            <a:r>
              <a:rPr lang="en-US" sz="3600" b="1" dirty="0" err="1" smtClean="0"/>
              <a:t>shared_examples</a:t>
            </a:r>
            <a:endParaRPr lang="en-US" sz="36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 `chef exec </a:t>
            </a:r>
            <a:r>
              <a:rPr lang="en-US" dirty="0" err="1" smtClean="0"/>
              <a:t>rspec</a:t>
            </a:r>
            <a:r>
              <a:rPr lang="en-US" dirty="0"/>
              <a:t> spec/recipes/</a:t>
            </a:r>
            <a:r>
              <a:rPr lang="en-US" dirty="0" err="1" smtClean="0"/>
              <a:t>default_spec.rb</a:t>
            </a:r>
            <a:r>
              <a:rPr lang="en-US" dirty="0" smtClean="0"/>
              <a:t>` to ensure the examples pass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236251887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718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cd ~/ark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to the Cookbook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65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...................</a:t>
            </a:r>
          </a:p>
          <a:p>
            <a:endParaRPr lang="en-US" b="1" dirty="0"/>
          </a:p>
          <a:p>
            <a:r>
              <a:rPr lang="en-US" b="1" dirty="0"/>
              <a:t>Finished in 3.58 seconds (files took 2.73 seconds to load)</a:t>
            </a:r>
          </a:p>
          <a:p>
            <a:r>
              <a:rPr lang="en-US" b="1" dirty="0"/>
              <a:t>19 examples, 0 failures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ChefSpec</a:t>
            </a:r>
            <a:r>
              <a:rPr lang="en-US" b="1" dirty="0"/>
              <a:t> Coverage report generated...</a:t>
            </a:r>
          </a:p>
          <a:p>
            <a:endParaRPr lang="en-US" b="1" dirty="0"/>
          </a:p>
          <a:p>
            <a:r>
              <a:rPr lang="en-US" b="1" dirty="0"/>
              <a:t>  Total Resources:   41</a:t>
            </a:r>
          </a:p>
          <a:p>
            <a:r>
              <a:rPr lang="en-US" b="1" dirty="0"/>
              <a:t>  Touched Resources: 41</a:t>
            </a:r>
          </a:p>
          <a:p>
            <a:r>
              <a:rPr lang="en-US" b="1" dirty="0"/>
              <a:t>  Touch Coverage:    100.0</a:t>
            </a:r>
            <a:r>
              <a:rPr lang="en-US" b="1" dirty="0" smtClean="0"/>
              <a:t>%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chef exec </a:t>
            </a:r>
            <a:r>
              <a:rPr lang="en-US" dirty="0" err="1"/>
              <a:t>rspec</a:t>
            </a:r>
            <a:r>
              <a:rPr lang="en-US" dirty="0"/>
              <a:t> spec/recipes/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Test Suite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0649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Recipe Specification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require '</a:t>
            </a:r>
            <a:r>
              <a:rPr lang="en-US" dirty="0" err="1"/>
              <a:t>spec_helper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US" dirty="0"/>
              <a:t>describe 'ark::default' do</a:t>
            </a:r>
          </a:p>
          <a:p>
            <a:r>
              <a:rPr lang="en-US" dirty="0"/>
              <a:t>  context 'when no attributes are specified, on an unspecified platform' do</a:t>
            </a:r>
          </a:p>
          <a:p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r>
              <a:rPr lang="en-US" dirty="0"/>
              <a:t>    end</a:t>
            </a:r>
          </a:p>
          <a:p>
            <a:endParaRPr lang="en-US" dirty="0"/>
          </a:p>
          <a:p>
            <a:r>
              <a:rPr lang="en-US" dirty="0"/>
              <a:t>    it 'installs necessary packages' do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~/ark/spec/recipes/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9151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3235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ncon 24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5002" r="16410" b="8201"/>
          <a:stretch/>
        </p:blipFill>
        <p:spPr>
          <a:xfrm>
            <a:off x="3928533" y="762000"/>
            <a:ext cx="4013200" cy="3286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Gencon 24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5002" r="16410" b="8201"/>
          <a:stretch/>
        </p:blipFill>
        <p:spPr>
          <a:xfrm>
            <a:off x="8297333" y="762000"/>
            <a:ext cx="4013200" cy="3286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Gencon 24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5002" r="16410" b="8201"/>
          <a:stretch/>
        </p:blipFill>
        <p:spPr>
          <a:xfrm>
            <a:off x="3928533" y="4352435"/>
            <a:ext cx="4013200" cy="3286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Gencon 24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5002" r="16410" b="8201"/>
          <a:stretch/>
        </p:blipFill>
        <p:spPr>
          <a:xfrm>
            <a:off x="8297333" y="4352435"/>
            <a:ext cx="4013200" cy="3286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/>
          <p:cNvSpPr txBox="1"/>
          <p:nvPr/>
        </p:nvSpPr>
        <p:spPr bwMode="white">
          <a:xfrm>
            <a:off x="12530666" y="4352435"/>
            <a:ext cx="3183467" cy="3286204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/>
          </a:bodyPr>
          <a:lstStyle/>
          <a:p>
            <a:pPr algn="ctr"/>
            <a:r>
              <a:rPr lang="en-US" sz="3200" b="1" dirty="0" smtClean="0"/>
              <a:t>Tyler </a:t>
            </a:r>
          </a:p>
          <a:p>
            <a:pPr algn="ctr"/>
            <a:r>
              <a:rPr lang="en-US" sz="3200" b="1" i="1" dirty="0" smtClean="0">
                <a:solidFill>
                  <a:schemeClr val="bg1">
                    <a:lumMod val="50000"/>
                  </a:schemeClr>
                </a:solidFill>
              </a:rPr>
              <a:t>"Cure Light Wounds"</a:t>
            </a:r>
          </a:p>
          <a:p>
            <a:pPr algn="ctr"/>
            <a:r>
              <a:rPr lang="en-US" sz="3200" b="1" dirty="0" smtClean="0"/>
              <a:t>Fitch</a:t>
            </a:r>
          </a:p>
        </p:txBody>
      </p:sp>
      <p:sp>
        <p:nvSpPr>
          <p:cNvPr id="13" name="TextBox 12"/>
          <p:cNvSpPr txBox="1"/>
          <p:nvPr/>
        </p:nvSpPr>
        <p:spPr bwMode="white">
          <a:xfrm>
            <a:off x="524933" y="762000"/>
            <a:ext cx="3183467" cy="3286204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/>
          </a:bodyPr>
          <a:lstStyle/>
          <a:p>
            <a:pPr algn="ctr"/>
            <a:r>
              <a:rPr lang="en-US" sz="3200" b="1" dirty="0" smtClean="0"/>
              <a:t>Dan</a:t>
            </a:r>
          </a:p>
          <a:p>
            <a:pPr algn="ctr"/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"Two Swords" </a:t>
            </a:r>
            <a:r>
              <a:rPr lang="en-US" sz="3200" b="1" dirty="0" smtClean="0"/>
              <a:t>Robinson</a:t>
            </a:r>
          </a:p>
        </p:txBody>
      </p:sp>
      <p:sp>
        <p:nvSpPr>
          <p:cNvPr id="14" name="TextBox 13"/>
          <p:cNvSpPr txBox="1"/>
          <p:nvPr/>
        </p:nvSpPr>
        <p:spPr bwMode="white">
          <a:xfrm>
            <a:off x="524932" y="4352435"/>
            <a:ext cx="3183467" cy="3286204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/>
          </a:bodyPr>
          <a:lstStyle/>
          <a:p>
            <a:pPr algn="ctr"/>
            <a:r>
              <a:rPr lang="en-US" sz="3200" b="1" dirty="0" smtClean="0"/>
              <a:t>Kimball</a:t>
            </a:r>
          </a:p>
          <a:p>
            <a:pPr algn="ctr"/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"Magic Missile" </a:t>
            </a:r>
            <a:r>
              <a:rPr lang="en-US" sz="3200" b="1" dirty="0" smtClean="0"/>
              <a:t>Johnson</a:t>
            </a:r>
          </a:p>
        </p:txBody>
      </p:sp>
      <p:sp>
        <p:nvSpPr>
          <p:cNvPr id="15" name="TextBox 14"/>
          <p:cNvSpPr txBox="1"/>
          <p:nvPr/>
        </p:nvSpPr>
        <p:spPr bwMode="white">
          <a:xfrm>
            <a:off x="12530666" y="762000"/>
            <a:ext cx="3183467" cy="3286204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/>
          </a:bodyPr>
          <a:lstStyle/>
          <a:p>
            <a:pPr algn="ctr"/>
            <a:r>
              <a:rPr lang="en-US" sz="3200" b="1" dirty="0" smtClean="0"/>
              <a:t>Eric </a:t>
            </a:r>
          </a:p>
          <a:p>
            <a:pPr algn="ctr"/>
            <a:r>
              <a:rPr lang="en-US" sz="3200" b="1" i="1" dirty="0" smtClean="0">
                <a:solidFill>
                  <a:schemeClr val="bg1">
                    <a:lumMod val="50000"/>
                  </a:schemeClr>
                </a:solidFill>
              </a:rPr>
              <a:t>"BB / LG" </a:t>
            </a:r>
            <a:r>
              <a:rPr lang="en-US" sz="3200" b="1" dirty="0" smtClean="0"/>
              <a:t>Maxwell</a:t>
            </a:r>
          </a:p>
        </p:txBody>
      </p:sp>
    </p:spTree>
    <p:extLst>
      <p:ext uri="{BB962C8B-B14F-4D97-AF65-F5344CB8AC3E}">
        <p14:creationId xmlns:p14="http://schemas.microsoft.com/office/powerpoint/2010/main" val="18760537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94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48844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861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531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857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668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0845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/>
              <a:t>Prismatic require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309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Ray of </a:t>
            </a:r>
            <a:r>
              <a:rPr lang="en-US" sz="6600" dirty="0" err="1" smtClean="0"/>
              <a:t>shared_context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347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alias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42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14894760" cy="2112679"/>
          </a:xfrm>
        </p:spPr>
        <p:txBody>
          <a:bodyPr/>
          <a:lstStyle/>
          <a:p>
            <a:r>
              <a:rPr lang="en-US" sz="2800" dirty="0" smtClean="0"/>
              <a:t>High Charisma</a:t>
            </a:r>
            <a:endParaRPr lang="en-US" sz="2800" dirty="0" smtClean="0"/>
          </a:p>
          <a:p>
            <a:r>
              <a:rPr lang="en-US" sz="2800" dirty="0" smtClean="0"/>
              <a:t>Understand Chef </a:t>
            </a:r>
            <a:r>
              <a:rPr lang="en-US" sz="2800" dirty="0" smtClean="0"/>
              <a:t>Resources, Cookbooks, and Cookbook dependencies</a:t>
            </a:r>
            <a:endParaRPr lang="en-US" sz="2800" dirty="0" smtClean="0"/>
          </a:p>
          <a:p>
            <a:r>
              <a:rPr lang="en-US" sz="2800" dirty="0" smtClean="0"/>
              <a:t>Understanding testing basics (i.e. </a:t>
            </a:r>
            <a:r>
              <a:rPr lang="en-US" sz="2800" dirty="0" err="1" smtClean="0"/>
              <a:t>ChefSpec</a:t>
            </a:r>
            <a:r>
              <a:rPr lang="en-US" sz="2800" dirty="0"/>
              <a:t> </a:t>
            </a:r>
            <a:r>
              <a:rPr lang="en-US" sz="2800" dirty="0" smtClean="0"/>
              <a:t>and the RSpec command)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Level 4-6 Chef Cookbook 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628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43792"/>
            <a:ext cx="12319000" cy="334642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Continue to refactor the the Ark's default recipe specification using: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  <a:buFont typeface="Wingdings" charset="2"/>
              <a:buChar char="²"/>
            </a:pPr>
            <a:r>
              <a:rPr lang="en-US" sz="3600" b="1" dirty="0"/>
              <a:t>Power Word: let</a:t>
            </a:r>
          </a:p>
          <a:p>
            <a:pPr>
              <a:lnSpc>
                <a:spcPct val="90000"/>
              </a:lnSpc>
              <a:buFont typeface="Wingdings" charset="2"/>
              <a:buChar char="²"/>
            </a:pPr>
            <a:r>
              <a:rPr lang="en-US" sz="3600" b="1" dirty="0" smtClean="0"/>
              <a:t>Conjure </a:t>
            </a:r>
            <a:r>
              <a:rPr lang="en-US" sz="3600" b="1" dirty="0" err="1" smtClean="0"/>
              <a:t>shared_examples</a:t>
            </a:r>
            <a:endParaRPr lang="en-US" sz="3600" b="1" dirty="0" smtClean="0"/>
          </a:p>
          <a:p>
            <a:pPr>
              <a:lnSpc>
                <a:spcPct val="90000"/>
              </a:lnSpc>
              <a:buFont typeface="Wingdings" charset="2"/>
              <a:buChar char="²"/>
            </a:pPr>
            <a:r>
              <a:rPr lang="en-US" sz="3600" b="1" dirty="0" smtClean="0"/>
              <a:t>Prismatic require</a:t>
            </a:r>
          </a:p>
          <a:p>
            <a:pPr>
              <a:lnSpc>
                <a:spcPct val="90000"/>
              </a:lnSpc>
              <a:buFont typeface="Wingdings" charset="2"/>
              <a:buChar char="²"/>
            </a:pPr>
            <a:r>
              <a:rPr lang="en-US" sz="3600" b="1" dirty="0" smtClean="0"/>
              <a:t>Ray of </a:t>
            </a:r>
            <a:r>
              <a:rPr lang="en-US" sz="3600" b="1" dirty="0" err="1" smtClean="0"/>
              <a:t>shared_context</a:t>
            </a:r>
            <a:endParaRPr lang="en-US" sz="3600" b="1" dirty="0" smtClean="0"/>
          </a:p>
          <a:p>
            <a:pPr>
              <a:lnSpc>
                <a:spcPct val="90000"/>
              </a:lnSpc>
              <a:buFont typeface="Wingdings" charset="2"/>
              <a:buChar char="²"/>
            </a:pPr>
            <a:r>
              <a:rPr lang="en-US" sz="3600" b="1" dirty="0" smtClean="0"/>
              <a:t>alias</a:t>
            </a:r>
          </a:p>
          <a:p>
            <a:pPr>
              <a:lnSpc>
                <a:spcPct val="90000"/>
              </a:lnSpc>
              <a:buFont typeface="Wingdings" charset="2"/>
              <a:buChar char="²"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Run `chef exec </a:t>
            </a:r>
            <a:r>
              <a:rPr lang="en-US" dirty="0" err="1" smtClean="0"/>
              <a:t>rspec</a:t>
            </a:r>
            <a:r>
              <a:rPr lang="en-US" dirty="0"/>
              <a:t> spec/recipes/</a:t>
            </a:r>
            <a:r>
              <a:rPr lang="en-US" dirty="0" err="1" smtClean="0"/>
              <a:t>default_spec.rb</a:t>
            </a:r>
            <a:r>
              <a:rPr lang="en-US" dirty="0" smtClean="0"/>
              <a:t>` to ensure the examples pass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001309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302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cd ~/ark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to the Cookbook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265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...................</a:t>
            </a:r>
          </a:p>
          <a:p>
            <a:endParaRPr lang="en-US" b="1" dirty="0"/>
          </a:p>
          <a:p>
            <a:r>
              <a:rPr lang="en-US" b="1" dirty="0"/>
              <a:t>Finished in 3.58 seconds (files took 2.73 seconds to load)</a:t>
            </a:r>
          </a:p>
          <a:p>
            <a:r>
              <a:rPr lang="en-US" b="1" dirty="0"/>
              <a:t>19 examples, 0 failures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ChefSpec</a:t>
            </a:r>
            <a:r>
              <a:rPr lang="en-US" b="1" dirty="0"/>
              <a:t> Coverage report generated...</a:t>
            </a:r>
          </a:p>
          <a:p>
            <a:endParaRPr lang="en-US" b="1" dirty="0"/>
          </a:p>
          <a:p>
            <a:r>
              <a:rPr lang="en-US" b="1" dirty="0"/>
              <a:t>  Total Resources:   41</a:t>
            </a:r>
          </a:p>
          <a:p>
            <a:r>
              <a:rPr lang="en-US" b="1" dirty="0"/>
              <a:t>  Touched Resources: 41</a:t>
            </a:r>
          </a:p>
          <a:p>
            <a:r>
              <a:rPr lang="en-US" b="1" dirty="0"/>
              <a:t>  Touch Coverage:    100.0</a:t>
            </a:r>
            <a:r>
              <a:rPr lang="en-US" b="1" dirty="0" smtClean="0"/>
              <a:t>%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exec </a:t>
            </a:r>
            <a:r>
              <a:rPr lang="en-US" dirty="0" err="1" smtClean="0"/>
              <a:t>rspec</a:t>
            </a:r>
            <a:r>
              <a:rPr lang="en-US" dirty="0" smtClean="0"/>
              <a:t> spec/recipes/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Test Suite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9824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Recipe Specification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require '</a:t>
            </a:r>
            <a:r>
              <a:rPr lang="en-US" dirty="0" err="1"/>
              <a:t>spec_helper</a:t>
            </a:r>
            <a:r>
              <a:rPr lang="en-US" dirty="0"/>
              <a:t>'</a:t>
            </a:r>
          </a:p>
          <a:p>
            <a:endParaRPr lang="en-US" dirty="0"/>
          </a:p>
          <a:p>
            <a:r>
              <a:rPr lang="en-US" dirty="0"/>
              <a:t>describe 'ark::default' do</a:t>
            </a:r>
          </a:p>
          <a:p>
            <a:r>
              <a:rPr lang="en-US" dirty="0"/>
              <a:t>  context 'when no attributes are specified, on an unspecified platform' do</a:t>
            </a:r>
          </a:p>
          <a:p>
            <a:r>
              <a:rPr lang="en-US" dirty="0"/>
              <a:t>    let(:</a:t>
            </a:r>
            <a:r>
              <a:rPr lang="en-US" dirty="0" err="1"/>
              <a:t>chef_run</a:t>
            </a:r>
            <a:r>
              <a:rPr lang="en-US" dirty="0"/>
              <a:t>) do</a:t>
            </a:r>
          </a:p>
          <a:p>
            <a:r>
              <a:rPr lang="en-US" dirty="0"/>
              <a:t>      runner = </a:t>
            </a:r>
            <a:r>
              <a:rPr lang="en-US" dirty="0" err="1"/>
              <a:t>ChefSpec</a:t>
            </a:r>
            <a:r>
              <a:rPr lang="en-US" dirty="0"/>
              <a:t>::</a:t>
            </a:r>
            <a:r>
              <a:rPr lang="en-US" dirty="0" err="1"/>
              <a:t>SoloRunner.new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runner.converge</a:t>
            </a:r>
            <a:r>
              <a:rPr lang="en-US" dirty="0"/>
              <a:t>(</a:t>
            </a:r>
            <a:r>
              <a:rPr lang="en-US" dirty="0" err="1"/>
              <a:t>described_recipe</a:t>
            </a:r>
            <a:r>
              <a:rPr lang="en-US" dirty="0"/>
              <a:t>)</a:t>
            </a:r>
          </a:p>
          <a:p>
            <a:r>
              <a:rPr lang="en-US" dirty="0"/>
              <a:t>    end</a:t>
            </a:r>
          </a:p>
          <a:p>
            <a:endParaRPr lang="en-US" dirty="0"/>
          </a:p>
          <a:p>
            <a:r>
              <a:rPr lang="en-US" dirty="0"/>
              <a:t>    it 'installs necessary packages' do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~/ark/spec/recipes/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97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6217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Unraveling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9265409574_2ff08b214e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048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269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801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60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246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5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782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624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Fixture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2359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Defining </a:t>
            </a:r>
            <a:r>
              <a:rPr lang="en-US" dirty="0" err="1" smtClean="0"/>
              <a:t>ChefSpec</a:t>
            </a:r>
            <a:r>
              <a:rPr lang="en-US" dirty="0" smtClean="0"/>
              <a:t> Matchers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9951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ChefSpec's</a:t>
            </a:r>
            <a:r>
              <a:rPr lang="en-US" dirty="0" smtClean="0"/>
              <a:t> </a:t>
            </a:r>
            <a:r>
              <a:rPr lang="en-US" dirty="0" err="1" smtClean="0"/>
              <a:t>step_into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5833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207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43792"/>
            <a:ext cx="12319000" cy="334642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Define the '</a:t>
            </a:r>
            <a:r>
              <a:rPr lang="en-US" dirty="0" err="1" smtClean="0"/>
              <a:t>install_with_make</a:t>
            </a:r>
            <a:r>
              <a:rPr lang="en-US" dirty="0" smtClean="0"/>
              <a:t>' example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Run `chef exec </a:t>
            </a:r>
            <a:r>
              <a:rPr lang="en-US" dirty="0" err="1" smtClean="0"/>
              <a:t>rspec</a:t>
            </a:r>
            <a:r>
              <a:rPr lang="en-US" dirty="0"/>
              <a:t> spec</a:t>
            </a:r>
            <a:r>
              <a:rPr lang="en-US" dirty="0" smtClean="0"/>
              <a:t>/resources/default_spec.rb:57` to ensure the example passes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37238679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0489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8" y="2539001"/>
            <a:ext cx="14640761" cy="5402732"/>
          </a:xfrm>
        </p:spPr>
        <p:txBody>
          <a:bodyPr/>
          <a:lstStyle/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9:00 -  9:30 – Introductions</a:t>
            </a:r>
          </a:p>
          <a:p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9:30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10:15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Finding the Ark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10:15 - 10:30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BREAK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10:30 - 11:15 – Unraveling the Power of the Ark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11:15 -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11:30 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BREAK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11:30 - 12:15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 The Ark's Power Realized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12:15 -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13:45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– LUNCH (90 minutes)</a:t>
            </a: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cd ~/ark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to the Cookbook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8637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exec </a:t>
            </a:r>
            <a:r>
              <a:rPr lang="en-US" dirty="0" err="1" smtClean="0"/>
              <a:t>rspec</a:t>
            </a:r>
            <a:r>
              <a:rPr lang="en-US" dirty="0" smtClean="0"/>
              <a:t> spec/resources/default_spec.rb:57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Test Suite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7041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Resource Specification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~/ark/spec/resources/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4134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0966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0498667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Ark's Power Realized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16161289381_c3fe00a2a7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63" y="1862666"/>
            <a:ext cx="10325570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78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07478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50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71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075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7398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14556094" cy="5402732"/>
          </a:xfrm>
        </p:spPr>
        <p:txBody>
          <a:bodyPr/>
          <a:lstStyle/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12:15 -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13:45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– LUNCH (90 minutes)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13:45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14:15 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The Python's Scales</a:t>
            </a:r>
            <a:endParaRPr lang="en-US" sz="3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14:15 - 14:30 – BREAK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14:30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15:15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Challenging the Golden Cobra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15:15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15:30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BREAK</a:t>
            </a: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15:30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16:15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Securing the Power of the Ark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16:15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-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16:30 </a:t>
            </a:r>
            <a:r>
              <a:rPr lang="en-US" sz="3600" b="1" dirty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en-US" sz="3600" b="1" dirty="0" smtClean="0">
                <a:latin typeface="Courier New" charset="0"/>
                <a:ea typeface="Courier New" charset="0"/>
                <a:cs typeface="Courier New" charset="0"/>
              </a:rPr>
              <a:t>GOODBYES</a:t>
            </a:r>
            <a:endParaRPr lang="en-US" sz="36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277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174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Resource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41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Resource: 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9302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Resource: 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2144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 Resource: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4231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27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78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657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047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The Python's Scales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5" name="Picture 4" descr="14948673711_e93bea48c0_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8" y="2298632"/>
            <a:ext cx="8263467" cy="55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91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Dungeons and Testing Dragons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Temple of the Golden Cobra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63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84477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67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060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67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437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1342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41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2432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393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Story so Far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</a:p>
          <a:p>
            <a:pPr marL="457200" indent="-457200">
              <a:buFont typeface="Wingdings" charset="2"/>
              <a:buChar char="q"/>
            </a:pPr>
            <a:endParaRPr lang="en-US" b="1" dirty="0" smtClean="0"/>
          </a:p>
        </p:txBody>
      </p:sp>
      <p:pic>
        <p:nvPicPr>
          <p:cNvPr id="3" name="Picture 2" descr="24657325864_6269df6138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0"/>
            <a:ext cx="11430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799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Live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129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Challenging the </a:t>
            </a:r>
            <a:r>
              <a:rPr lang="en-US" smtClean="0"/>
              <a:t>Golden Cobra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3" name="Picture 2" descr="4281952215_1ca318d326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55" y="1930400"/>
            <a:ext cx="10927644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8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07478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349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67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821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067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855673"/>
            <a:ext cx="12175068" cy="827654"/>
          </a:xfrm>
        </p:spPr>
        <p:txBody>
          <a:bodyPr>
            <a:normAutofit/>
          </a:bodyPr>
          <a:lstStyle/>
          <a:p>
            <a:r>
              <a:rPr lang="en-US" dirty="0" smtClean="0"/>
              <a:t>Securing the Power of the Ark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The Encounter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Concepts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Exercise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Review</a:t>
            </a:r>
            <a:endParaRPr lang="en-US" b="1" dirty="0" smtClean="0"/>
          </a:p>
        </p:txBody>
      </p:sp>
      <p:pic>
        <p:nvPicPr>
          <p:cNvPr id="5" name="Picture 4" descr="5431954314_3e942bc93b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33" y="2454440"/>
            <a:ext cx="8002338" cy="53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81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Helper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923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Include in a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03269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18639</TotalTime>
  <Words>2444</Words>
  <Application>Microsoft Macintosh PowerPoint</Application>
  <PresentationFormat>Custom</PresentationFormat>
  <Paragraphs>571</Paragraphs>
  <Slides>106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08" baseType="lpstr">
      <vt:lpstr>Template</vt:lpstr>
      <vt:lpstr>Interaction</vt:lpstr>
      <vt:lpstr>Advanced Dungeons and Testing Dragons</vt:lpstr>
      <vt:lpstr>Franklin Webber</vt:lpstr>
      <vt:lpstr>PowerPoint Presentation</vt:lpstr>
      <vt:lpstr>You</vt:lpstr>
      <vt:lpstr>Introduce Yourself</vt:lpstr>
      <vt:lpstr>Schedule</vt:lpstr>
      <vt:lpstr>Schedule</vt:lpstr>
      <vt:lpstr>Advanced Dungeons and Testing Dragons</vt:lpstr>
      <vt:lpstr>Finding the Ark</vt:lpstr>
      <vt:lpstr>PowerPoint Presentation</vt:lpstr>
      <vt:lpstr>Finding the Ark</vt:lpstr>
      <vt:lpstr>PowerPoint Presentation</vt:lpstr>
      <vt:lpstr>Finding the Ark</vt:lpstr>
      <vt:lpstr>Power Word: let</vt:lpstr>
      <vt:lpstr>Diagramming the let Helper Method</vt:lpstr>
      <vt:lpstr>Invoking the Helper Method</vt:lpstr>
      <vt:lpstr>Cached Within each Example </vt:lpstr>
      <vt:lpstr>A chef_run with Node Attributes</vt:lpstr>
      <vt:lpstr>Using let to Create Clearer Examples</vt:lpstr>
      <vt:lpstr>A let for each Context</vt:lpstr>
      <vt:lpstr>Overriding a let in a Child Context</vt:lpstr>
      <vt:lpstr>Conjure shared_examples</vt:lpstr>
      <vt:lpstr>Finding the Ark</vt:lpstr>
      <vt:lpstr>Exercise</vt:lpstr>
      <vt:lpstr>Finding the Ark</vt:lpstr>
      <vt:lpstr>Change in to the Cookbook Directory</vt:lpstr>
      <vt:lpstr>Execute the Test Suite</vt:lpstr>
      <vt:lpstr>Edit the Recipe Specification File</vt:lpstr>
      <vt:lpstr>Live Demonstration</vt:lpstr>
      <vt:lpstr>Finding the Ark</vt:lpstr>
      <vt:lpstr>PowerPoint Presentation</vt:lpstr>
      <vt:lpstr>Unraveling the Power of the Ark</vt:lpstr>
      <vt:lpstr>PowerPoint Presentation</vt:lpstr>
      <vt:lpstr>Unraveling the Power of the Ark</vt:lpstr>
      <vt:lpstr>PowerPoint Presentation</vt:lpstr>
      <vt:lpstr>Unraveling the Power of the Ark</vt:lpstr>
      <vt:lpstr>Prismatic require</vt:lpstr>
      <vt:lpstr>Ray of shared_context</vt:lpstr>
      <vt:lpstr>alias</vt:lpstr>
      <vt:lpstr>Unraveling the Power of the Ark</vt:lpstr>
      <vt:lpstr>Exercise</vt:lpstr>
      <vt:lpstr>Unraveling the Power of the Ark</vt:lpstr>
      <vt:lpstr>Change in to the Cookbook Directory</vt:lpstr>
      <vt:lpstr>Execute the Test Suite</vt:lpstr>
      <vt:lpstr>Edit the Recipe Specification File</vt:lpstr>
      <vt:lpstr>Live Demonstration</vt:lpstr>
      <vt:lpstr>Unraveling the Power of the Ark</vt:lpstr>
      <vt:lpstr>PowerPoint Presentation</vt:lpstr>
      <vt:lpstr>The Ark's Power Realized</vt:lpstr>
      <vt:lpstr>PowerPoint Presentation</vt:lpstr>
      <vt:lpstr>The Ark's Power Realized</vt:lpstr>
      <vt:lpstr>PowerPoint Presentation</vt:lpstr>
      <vt:lpstr>The Ark's Power Realized</vt:lpstr>
      <vt:lpstr>Fixture Cookbook</vt:lpstr>
      <vt:lpstr>Defining ChefSpec Matchers</vt:lpstr>
      <vt:lpstr>ChefSpec's step_into</vt:lpstr>
      <vt:lpstr>The Ark's Power Realized</vt:lpstr>
      <vt:lpstr>Exercise</vt:lpstr>
      <vt:lpstr>The Ark's Power Realized</vt:lpstr>
      <vt:lpstr>Change in to the Cookbook Directory</vt:lpstr>
      <vt:lpstr>Execute the Test Suite</vt:lpstr>
      <vt:lpstr>Edit the Resource Specification File</vt:lpstr>
      <vt:lpstr>Live Demonstration</vt:lpstr>
      <vt:lpstr>The Ark's Power Realized</vt:lpstr>
      <vt:lpstr>PowerPoint Presentation</vt:lpstr>
      <vt:lpstr>The Python's Scales</vt:lpstr>
      <vt:lpstr>PowerPoint Presentation</vt:lpstr>
      <vt:lpstr>The Python's Scales</vt:lpstr>
      <vt:lpstr>PowerPoint Presentation</vt:lpstr>
      <vt:lpstr>The Python's Scales</vt:lpstr>
      <vt:lpstr>Custom Resource</vt:lpstr>
      <vt:lpstr>Custom Resource: actions</vt:lpstr>
      <vt:lpstr>Custom Resource: action</vt:lpstr>
      <vt:lpstr>Custom Resource: properties</vt:lpstr>
      <vt:lpstr>The Python's Scales</vt:lpstr>
      <vt:lpstr>Exercise</vt:lpstr>
      <vt:lpstr>The Python's Scales</vt:lpstr>
      <vt:lpstr>Live Demonstration</vt:lpstr>
      <vt:lpstr>The Python's Scales</vt:lpstr>
      <vt:lpstr>PowerPoint Presentation</vt:lpstr>
      <vt:lpstr>Challenging the Golden Cobra</vt:lpstr>
      <vt:lpstr>PowerPoint Presentation</vt:lpstr>
      <vt:lpstr>Challenging the Golden Cobra</vt:lpstr>
      <vt:lpstr>PowerPoint Presentation</vt:lpstr>
      <vt:lpstr>Challenging the Golden Cobra</vt:lpstr>
      <vt:lpstr>PowerPoint Presentation</vt:lpstr>
      <vt:lpstr>Challenging the Golden Cobra</vt:lpstr>
      <vt:lpstr>Exercise</vt:lpstr>
      <vt:lpstr>Challenging the Golden Cobra</vt:lpstr>
      <vt:lpstr>Live Demonstration</vt:lpstr>
      <vt:lpstr>Challenging the Golden Cobra</vt:lpstr>
      <vt:lpstr>PowerPoint Presentation</vt:lpstr>
      <vt:lpstr>Securing the Power of the Ark</vt:lpstr>
      <vt:lpstr>PowerPoint Presentation</vt:lpstr>
      <vt:lpstr>Securing the Power of the Ark</vt:lpstr>
      <vt:lpstr>PowerPoint Presentation</vt:lpstr>
      <vt:lpstr>Securing the Power of the Ark</vt:lpstr>
      <vt:lpstr>Helper Methods</vt:lpstr>
      <vt:lpstr>Include in a Class</vt:lpstr>
      <vt:lpstr>Stub and Mock</vt:lpstr>
      <vt:lpstr>Securing the Power of the Ark</vt:lpstr>
      <vt:lpstr>Exercise</vt:lpstr>
      <vt:lpstr>Securing the Power of the Ark</vt:lpstr>
      <vt:lpstr>Live Demonstration</vt:lpstr>
      <vt:lpstr>Securing the Power of the Ark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Demo: Test Driven Cookbook Development</dc:title>
  <dc:subject/>
  <dc:creator>Franklin Webber</dc:creator>
  <cp:keywords/>
  <dc:description/>
  <cp:lastModifiedBy>Franklin Webber</cp:lastModifiedBy>
  <cp:revision>2343</cp:revision>
  <cp:lastPrinted>2016-02-24T01:48:58Z</cp:lastPrinted>
  <dcterms:created xsi:type="dcterms:W3CDTF">2012-09-13T17:36:07Z</dcterms:created>
  <dcterms:modified xsi:type="dcterms:W3CDTF">2016-07-06T22:40:03Z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